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304" r:id="rId6"/>
    <p:sldId id="303" r:id="rId7"/>
    <p:sldId id="302" r:id="rId8"/>
    <p:sldId id="285" r:id="rId9"/>
    <p:sldId id="286" r:id="rId10"/>
    <p:sldId id="312" r:id="rId11"/>
    <p:sldId id="313" r:id="rId12"/>
    <p:sldId id="314" r:id="rId13"/>
    <p:sldId id="270" r:id="rId14"/>
    <p:sldId id="298" r:id="rId15"/>
    <p:sldId id="31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0909"/>
    <a:srgbClr val="0388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DE641B-8FBF-05AC-1FB6-85BD2B54FF86}" v="415" dt="2025-04-16T15:58:19.512"/>
    <p1510:client id="{F5EA8AD1-B12F-4A6C-CCA6-B81A80539829}" v="1783" dt="2025-04-16T22:09:51.778"/>
    <p1510:client id="{F7A5A9E5-BC63-A4A1-B414-C379DBA97CF6}" v="129" dt="2025-04-17T03:46:56.4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7" autoAdjust="0"/>
    <p:restoredTop sz="93595" autoAdjust="0"/>
  </p:normalViewPr>
  <p:slideViewPr>
    <p:cSldViewPr snapToGrid="0">
      <p:cViewPr varScale="1">
        <p:scale>
          <a:sx n="55" d="100"/>
          <a:sy n="55" d="100"/>
        </p:scale>
        <p:origin x="2080" y="36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-2239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48" d="100"/>
          <a:sy n="48" d="100"/>
        </p:scale>
        <p:origin x="18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4AEED-FF0D-4512-BD5F-9F077F06D9A7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C8AB8-F519-4C44-A217-B2548CA6E5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F9B45-E22A-4A9C-91D5-81685A72A6FA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03549-A82F-409E-AD53-534267A0E1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154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341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anchor="b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anchor="b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Date Placeholder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3902"/>
            <a:ext cx="5157787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3902"/>
            <a:ext cx="5183188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Date Placeholder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anchor="t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anchor="t"/>
          <a:lstStyle>
            <a:lvl1pPr>
              <a:spcBef>
                <a:spcPts val="1000"/>
              </a:spcBef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Problem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7/14/20XX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technological connection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/>
          <a:stretch/>
        </p:blipFill>
        <p:spPr>
          <a:xfrm>
            <a:off x="1524" y="731"/>
            <a:ext cx="12188952" cy="6856538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636008"/>
            <a:ext cx="9144000" cy="1107959"/>
          </a:xfrm>
          <a:solidFill>
            <a:schemeClr val="tx1">
              <a:lumMod val="75000"/>
              <a:lumOff val="25000"/>
            </a:schemeClr>
          </a:solidFill>
        </p:spPr>
        <p:txBody>
          <a:bodyPr anchor="b">
            <a:normAutofit fontScale="90000"/>
          </a:bodyPr>
          <a:lstStyle/>
          <a:p>
            <a:r>
              <a:rPr lang="en-US" dirty="0"/>
              <a:t>Predicting Changes in Global Alliances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5742432"/>
            <a:ext cx="7953375" cy="457200"/>
          </a:xfr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Heron Ziegel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image of bar graphs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EVALUATION PLAN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A222B6F-BB67-4A4C-8885-56E895268E0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66800" y="1525143"/>
            <a:ext cx="10058400" cy="5486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Proposed Approaches</a:t>
            </a:r>
          </a:p>
          <a:p>
            <a:endParaRPr lang="en-US" dirty="0"/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 vert="horz" lIns="91440" tIns="502920" rIns="91440" bIns="45720" rtlCol="0" anchor="t">
            <a:noAutofit/>
          </a:bodyPr>
          <a:lstStyle/>
          <a:p>
            <a:r>
              <a:rPr lang="en-US" dirty="0"/>
              <a:t>time series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584448"/>
            <a:ext cx="246888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Predict seasonality using model parameters</a:t>
            </a:r>
            <a:endParaRPr lang="en-US" dirty="0">
              <a:ea typeface="Source Sans Pro"/>
            </a:endParaRP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 vert="horz" lIns="91440" tIns="502920" rIns="91440" bIns="45720" rtlCol="0" anchor="t">
            <a:noAutofit/>
          </a:bodyPr>
          <a:lstStyle/>
          <a:p>
            <a:r>
              <a:rPr lang="en-US" dirty="0"/>
              <a:t>Sin wave fitting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584448"/>
            <a:ext cx="246888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Home-grown algorithm using Fourier transform</a:t>
            </a:r>
            <a:endParaRPr lang="en-US" dirty="0">
              <a:ea typeface="Source Sans Pro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 vert="horz" lIns="91440" tIns="502920" rIns="91440" bIns="45720" rtlCol="0" anchor="t">
            <a:noAutofit/>
          </a:bodyPr>
          <a:lstStyle/>
          <a:p>
            <a:r>
              <a:rPr lang="en-US" dirty="0"/>
              <a:t>LSTM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584448"/>
            <a:ext cx="246888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Deep learning model to predict future points on the curve</a:t>
            </a:r>
            <a:endParaRPr lang="en-US" dirty="0">
              <a:ea typeface="Source Sans Pro"/>
            </a:endParaRPr>
          </a:p>
        </p:txBody>
      </p:sp>
      <p:sp>
        <p:nvSpPr>
          <p:cNvPr id="67" name="Footer Placeholder 66">
            <a:extLst>
              <a:ext uri="{FF2B5EF4-FFF2-40B4-BE49-F238E27FC236}">
                <a16:creationId xmlns:a16="http://schemas.microsoft.com/office/drawing/2014/main" id="{354056BA-2CCC-4DA8-BF1E-8AE4C81144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ZA" dirty="0">
              <a:ea typeface="Source Sans Pro"/>
            </a:endParaRP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72106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lack and white image of bar graphs">
            <a:extLst>
              <a:ext uri="{FF2B5EF4-FFF2-40B4-BE49-F238E27FC236}">
                <a16:creationId xmlns:a16="http://schemas.microsoft.com/office/drawing/2014/main" id="{328A991A-37FB-44FF-88EA-33E50292CB5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MOVING FORWARD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FF04D30-F224-451C-9FFE-3930E78F7E5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767130" y="2752344"/>
            <a:ext cx="2560320" cy="603504"/>
          </a:xfrm>
        </p:spPr>
        <p:txBody>
          <a:bodyPr anchor="ctr">
            <a:normAutofit/>
          </a:bodyPr>
          <a:lstStyle/>
          <a:p>
            <a:r>
              <a:rPr lang="en-ZA" dirty="0"/>
              <a:t>DATA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15840" y="2752344"/>
            <a:ext cx="2560320" cy="603504"/>
          </a:xfrm>
        </p:spPr>
        <p:txBody>
          <a:bodyPr anchor="ctr"/>
          <a:lstStyle/>
          <a:p>
            <a:r>
              <a:rPr lang="en-ZA"/>
              <a:t>ANALYSIS</a:t>
            </a:r>
            <a:endParaRPr lang="en-ZA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867194" y="2752344"/>
            <a:ext cx="2560320" cy="603504"/>
          </a:xfrm>
        </p:spPr>
        <p:txBody>
          <a:bodyPr anchor="ctr"/>
          <a:lstStyle/>
          <a:p>
            <a:r>
              <a:rPr lang="en-ZA"/>
              <a:t>IMPROVE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767130" y="3502152"/>
            <a:ext cx="256032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Blockmodeling, </a:t>
            </a:r>
            <a:r>
              <a:rPr lang="en-ZA" dirty="0" err="1"/>
              <a:t>CoW</a:t>
            </a:r>
            <a:r>
              <a:rPr lang="en-ZA" dirty="0"/>
              <a:t> dataset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15840" y="3502152"/>
            <a:ext cx="2560320" cy="1371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noProof="1"/>
              <a:t>Try to predict the trend in balance</a:t>
            </a:r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67194" y="3502152"/>
            <a:ext cx="2560320" cy="1371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>
                <a:ea typeface="Source Sans Pro"/>
              </a:rPr>
              <a:t>Add more details to the Louvain method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ZA" dirty="0">
              <a:ea typeface="Source Sans Pro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21816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Placeholder 51" descr="photo of building column&#10;">
            <a:extLst>
              <a:ext uri="{FF2B5EF4-FFF2-40B4-BE49-F238E27FC236}">
                <a16:creationId xmlns:a16="http://schemas.microsoft.com/office/drawing/2014/main" id="{FB984F8E-E35E-4C11-86D8-AC8E1328E9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" b="58"/>
          <a:stretch/>
        </p:blipFill>
        <p:spPr>
          <a:xfrm>
            <a:off x="458724" y="481369"/>
            <a:ext cx="11274552" cy="27432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7B7CBFC-65A2-4AB4-BE48-C580D13CA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592386"/>
            <a:ext cx="4572000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4" name="Footer Placeholder 53">
            <a:extLst>
              <a:ext uri="{FF2B5EF4-FFF2-40B4-BE49-F238E27FC236}">
                <a16:creationId xmlns:a16="http://schemas.microsoft.com/office/drawing/2014/main" id="{F7B98703-748F-4466-B210-C3632974F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US" dirty="0">
              <a:ea typeface="Source Sans Pro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2B40CBE-DEC8-4A9F-AF68-3DABE42C7EE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89391" y="3546349"/>
            <a:ext cx="5248656" cy="19202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This is mostly an exploratory project. More detailed data processing and research is required to make a reliable prediction.</a:t>
            </a:r>
          </a:p>
          <a:p>
            <a:endParaRPr lang="en-US" dirty="0">
              <a:ea typeface="Source Sans Pro"/>
            </a:endParaRPr>
          </a:p>
          <a:p>
            <a:r>
              <a:rPr lang="en-US" dirty="0">
                <a:ea typeface="+mn-lt"/>
                <a:cs typeface="+mn-lt"/>
              </a:rPr>
              <a:t>https://github.com/hziegel/Alliances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708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coins on a table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425" y="858957"/>
            <a:ext cx="4204327" cy="1325563"/>
          </a:xfrm>
        </p:spPr>
        <p:txBody>
          <a:bodyPr>
            <a:normAutofit/>
          </a:bodyPr>
          <a:lstStyle/>
          <a:p>
            <a:r>
              <a:rPr lang="en-US" dirty="0"/>
              <a:t>OBJECTIVES &amp; SIGNIFICANCE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38800" y="1180799"/>
            <a:ext cx="4767729" cy="3956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Balance military alliance network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11B0752-C624-457B-B12B-B88C90BBA8D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38800" y="1522412"/>
            <a:ext cx="2743200" cy="9144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dirty="0"/>
              <a:t>Create an algorithm that predicts what a network of military alliances looks like when moving toward balance</a:t>
            </a:r>
            <a:endParaRPr lang="en-ZA" dirty="0">
              <a:ea typeface="Source Sans Pro"/>
            </a:endParaRPr>
          </a:p>
          <a:p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6E0EDB3B-C0A8-4C28-A8CE-248E9B2BF5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38800" y="2743993"/>
            <a:ext cx="5268258" cy="34334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dirty="0"/>
              <a:t>FIND trend toward balance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38800" y="3074026"/>
            <a:ext cx="2743200" cy="9144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dirty="0">
                <a:ea typeface="Source Sans Pro"/>
              </a:rPr>
              <a:t>Discover trends in balance over time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86038" y="1531890"/>
            <a:ext cx="2743200" cy="9144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dirty="0">
                <a:ea typeface="Source Sans Pro"/>
              </a:rPr>
              <a:t>Predict and visualize future changes in alliances between nations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86038" y="3083504"/>
            <a:ext cx="2743200" cy="9144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dirty="0">
                <a:ea typeface="Source Sans Pro"/>
              </a:rPr>
              <a:t>Determine whether the above algorithm is useful for a given network based on past data</a:t>
            </a:r>
          </a:p>
        </p:txBody>
      </p:sp>
      <p:sp>
        <p:nvSpPr>
          <p:cNvPr id="44" name="Footer Placeholder 43">
            <a:extLst>
              <a:ext uri="{FF2B5EF4-FFF2-40B4-BE49-F238E27FC236}">
                <a16:creationId xmlns:a16="http://schemas.microsoft.com/office/drawing/2014/main" id="{33065600-E909-4725-88CF-C309407E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US" dirty="0">
              <a:ea typeface="Source Sans Pro"/>
            </a:endParaRP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718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3182" y="2093976"/>
            <a:ext cx="5120640" cy="32004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Fritz Heider (1946)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DDEB93-8628-4CD2-969D-1108E8684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53056" y="2422684"/>
            <a:ext cx="5120640" cy="6400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Proposed structural balance theory for signed social relations based on triads</a:t>
            </a:r>
            <a:endParaRPr lang="en-US" dirty="0">
              <a:ea typeface="Source Sans Pro"/>
            </a:endParaRPr>
          </a:p>
          <a:p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148019F-B471-48D3-A6AA-3F0B467240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53307" y="3227832"/>
            <a:ext cx="5120640" cy="3200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+mj-lt"/>
                <a:cs typeface="+mj-lt"/>
              </a:rPr>
              <a:t>Cartwright and Harary (1956)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1B300A6A-6AD6-4D6C-85C5-FDF36EF1D3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53181" y="3559290"/>
            <a:ext cx="5120640" cy="45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Generalized Heider's theory to apply to other types of networks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03AC016-5A46-4B6E-943F-B9F46486290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49167" y="4059936"/>
            <a:ext cx="5120640" cy="3200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+mj-lt"/>
                <a:cs typeface="+mj-lt"/>
              </a:rPr>
              <a:t>Antal, </a:t>
            </a:r>
            <a:r>
              <a:rPr lang="en-US" dirty="0" err="1">
                <a:ea typeface="+mj-lt"/>
                <a:cs typeface="+mj-lt"/>
              </a:rPr>
              <a:t>Krapivsky</a:t>
            </a:r>
            <a:r>
              <a:rPr lang="en-US" dirty="0">
                <a:ea typeface="+mj-lt"/>
                <a:cs typeface="+mj-lt"/>
              </a:rPr>
              <a:t> and Redner (2006)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0A43BEE-B04F-469B-9957-9AF5947E5A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49041" y="4388168"/>
            <a:ext cx="5120640" cy="6400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Used theory to study international relations from 1946 through 1999, found a pattern in network balance over time </a:t>
            </a:r>
            <a:endParaRPr lang="en-US" dirty="0">
              <a:ea typeface="Source Sans Pro"/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631719C-FC8F-4C94-8D70-74C636AC87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49292" y="5202936"/>
            <a:ext cx="5120640" cy="3200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err="1"/>
              <a:t>Doreian</a:t>
            </a:r>
            <a:r>
              <a:rPr lang="en-US" dirty="0"/>
              <a:t> and </a:t>
            </a:r>
            <a:r>
              <a:rPr lang="en-US" dirty="0" err="1"/>
              <a:t>Mrvar</a:t>
            </a:r>
            <a:r>
              <a:rPr lang="en-US" dirty="0"/>
              <a:t> (2019)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58552BB2-2387-4A2C-8668-B6633FE46E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49166" y="5535502"/>
            <a:ext cx="5120640" cy="6400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Applied balance theory to WW1 data</a:t>
            </a:r>
          </a:p>
          <a:p>
            <a:endParaRPr lang="en-US" dirty="0"/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9EF76BD2-EB69-4D45-9701-8A82B812A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US" dirty="0">
              <a:ea typeface="Source Sans Pro"/>
            </a:endParaRP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BD1651FB-5427-4C2E-968C-077A5FCB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6866B5-4994-3EF9-86CC-C508DE417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940" y="1210235"/>
            <a:ext cx="4911473" cy="3070412"/>
          </a:xfrm>
          <a:prstGeom prst="rect">
            <a:avLst/>
          </a:prstGeom>
        </p:spPr>
      </p:pic>
      <p:sp>
        <p:nvSpPr>
          <p:cNvPr id="10" name="Footer Placeholder 50">
            <a:extLst>
              <a:ext uri="{FF2B5EF4-FFF2-40B4-BE49-F238E27FC236}">
                <a16:creationId xmlns:a16="http://schemas.microsoft.com/office/drawing/2014/main" id="{25911919-F0E3-D685-D105-44EC552481AC}"/>
              </a:ext>
            </a:extLst>
          </p:cNvPr>
          <p:cNvSpPr txBox="1">
            <a:spLocks/>
          </p:cNvSpPr>
          <p:nvPr/>
        </p:nvSpPr>
        <p:spPr>
          <a:xfrm>
            <a:off x="881529" y="466351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ea typeface="+mn-lt"/>
                <a:cs typeface="+mn-lt"/>
              </a:rPr>
              <a:t>From </a:t>
            </a:r>
            <a:r>
              <a:rPr lang="en-US" sz="1200" err="1">
                <a:ea typeface="+mn-lt"/>
                <a:cs typeface="+mn-lt"/>
              </a:rPr>
              <a:t>Doreian</a:t>
            </a:r>
            <a:r>
              <a:rPr lang="en-US" sz="1200" dirty="0">
                <a:ea typeface="+mn-lt"/>
                <a:cs typeface="+mn-lt"/>
              </a:rPr>
              <a:t> and </a:t>
            </a:r>
            <a:r>
              <a:rPr lang="en-US" sz="1200" err="1">
                <a:ea typeface="+mn-lt"/>
                <a:cs typeface="+mn-lt"/>
              </a:rPr>
              <a:t>Mrvar</a:t>
            </a:r>
            <a:endParaRPr lang="en-US" sz="1200" err="1"/>
          </a:p>
          <a:p>
            <a:endParaRPr lang="en-US" dirty="0">
              <a:ea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image of bar graphs">
            <a:extLst>
              <a:ext uri="{FF2B5EF4-FFF2-40B4-BE49-F238E27FC236}">
                <a16:creationId xmlns:a16="http://schemas.microsoft.com/office/drawing/2014/main" id="{B1240E7A-9EE3-4AD7-AC70-53A1C0C7D52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5125"/>
            <a:ext cx="8562475" cy="1325563"/>
          </a:xfrm>
        </p:spPr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96363A03-E425-4DF0-A245-F0EEE2D0431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</p:spPr>
        <p:txBody>
          <a:bodyPr vert="horz" lIns="1005840" tIns="502920" rIns="91440" bIns="45720" rtlCol="0" anchor="t">
            <a:noAutofit/>
          </a:bodyPr>
          <a:lstStyle/>
          <a:p>
            <a:r>
              <a:rPr lang="en-US" dirty="0"/>
              <a:t>Visualize network as graph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980B2038-1B53-491E-BC2F-148E99EFDB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274" y="2242336"/>
            <a:ext cx="3886200" cy="914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Nodes = countries</a:t>
            </a:r>
          </a:p>
          <a:p>
            <a:r>
              <a:rPr lang="en-US" dirty="0">
                <a:ea typeface="Source Sans Pro"/>
              </a:rPr>
              <a:t>Edges = alliances / conflicts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F970A788-9414-4536-9C00-F0C8714580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525" y="3218688"/>
            <a:ext cx="3886200" cy="3200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Structural balance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F845A907-CC82-47DD-86EC-58C44C2EA6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4399" y="3545967"/>
            <a:ext cx="3886200" cy="9144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ea typeface="Source Sans Pro"/>
              </a:rPr>
              <a:t>Number of balanced triangles / </a:t>
            </a:r>
          </a:p>
          <a:p>
            <a:r>
              <a:rPr lang="en-US" dirty="0">
                <a:ea typeface="Source Sans Pro"/>
              </a:rPr>
              <a:t>total number of possible triangles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EF3428C-82C8-426A-8AA5-06D4123935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4525" y="4709160"/>
            <a:ext cx="3886200" cy="3200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Divide &amp; Conquer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B178A14-FF95-463C-89E7-D71BB431EA6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4399" y="5036439"/>
            <a:ext cx="3886200" cy="7376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Used the Louvain algorithm to detect clusters by positive edges, split clusters into 2 even sides</a:t>
            </a:r>
            <a:endParaRPr lang="en-US" dirty="0">
              <a:ea typeface="Source Sans Pro"/>
            </a:endParaRPr>
          </a:p>
          <a:p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5B76A604-CBAD-4494-A846-E4C833A6092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801" y="1916113"/>
            <a:ext cx="3886200" cy="3200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10 Year timeline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BF07FAC4-029F-4076-B784-683A1CCA68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90675" y="2242336"/>
            <a:ext cx="3886200" cy="914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Used 10 years of structural balance data to create a line chart</a:t>
            </a:r>
            <a:endParaRPr lang="en-US" dirty="0">
              <a:ea typeface="Source Sans Pro"/>
            </a:endParaRP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EEA5224-6F24-4134-84A4-4BB922BE15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90801" y="3218688"/>
            <a:ext cx="3886200" cy="32004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Analyze line chart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6DC9F3A7-D8E7-4ABC-8153-8AFB777CAC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90675" y="3545967"/>
            <a:ext cx="3886200" cy="914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Achieved similar sin wave trend to Antal</a:t>
            </a:r>
            <a:endParaRPr lang="en-US" dirty="0">
              <a:ea typeface="Source Sans Pro"/>
            </a:endParaRPr>
          </a:p>
        </p:txBody>
      </p:sp>
      <p:sp>
        <p:nvSpPr>
          <p:cNvPr id="150" name="Footer Placeholder 149">
            <a:extLst>
              <a:ext uri="{FF2B5EF4-FFF2-40B4-BE49-F238E27FC236}">
                <a16:creationId xmlns:a16="http://schemas.microsoft.com/office/drawing/2014/main" id="{BF3830E9-8071-46F4-9061-47A9D5272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US" dirty="0">
              <a:ea typeface="Source Sans Pro"/>
            </a:endParaRPr>
          </a:p>
        </p:txBody>
      </p:sp>
      <p:sp>
        <p:nvSpPr>
          <p:cNvPr id="152" name="Text Placeholder 151">
            <a:extLst>
              <a:ext uri="{FF2B5EF4-FFF2-40B4-BE49-F238E27FC236}">
                <a16:creationId xmlns:a16="http://schemas.microsoft.com/office/drawing/2014/main" id="{3C4F874E-995C-4034-ACF3-1F09DDFD1EF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734040" y="-68580"/>
            <a:ext cx="1737360" cy="6858000"/>
          </a:xfrm>
        </p:spPr>
        <p:txBody>
          <a:bodyPr/>
          <a:lstStyle/>
          <a:p>
            <a:r>
              <a:rPr lang="en-US" dirty="0"/>
              <a:t>APPROACH</a:t>
            </a:r>
          </a:p>
        </p:txBody>
      </p:sp>
    </p:spTree>
    <p:extLst>
      <p:ext uri="{BB962C8B-B14F-4D97-AF65-F5344CB8AC3E}">
        <p14:creationId xmlns:p14="http://schemas.microsoft.com/office/powerpoint/2010/main" val="323836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of bar graph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</p:spPr>
        <p:txBody>
          <a:bodyPr/>
          <a:lstStyle/>
          <a:p>
            <a:r>
              <a:rPr lang="en-ZA" dirty="0"/>
              <a:t>DATASETS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671EBE-B721-4278-A276-75F44D55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92488" y="2686050"/>
            <a:ext cx="3657600" cy="2743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WW1.CSV</a:t>
            </a:r>
            <a:endParaRPr lang="en-ZA" noProof="1">
              <a:ea typeface="Source Sans Pro"/>
            </a:endParaRPr>
          </a:p>
          <a:p>
            <a:endParaRPr lang="en-ZA" noProof="1"/>
          </a:p>
          <a:p>
            <a:r>
              <a:rPr lang="en-ZA" noProof="1"/>
              <a:t>WW2.CSV</a:t>
            </a:r>
            <a:endParaRPr lang="en-ZA" noProof="1">
              <a:ea typeface="Source Sans Pro"/>
            </a:endParaRPr>
          </a:p>
          <a:p>
            <a:endParaRPr lang="en-ZA" noProof="1"/>
          </a:p>
          <a:p>
            <a:r>
              <a:rPr lang="en-ZA" noProof="1"/>
              <a:t>2016-2025 timeline</a:t>
            </a:r>
            <a:endParaRPr lang="en-ZA" noProof="1">
              <a:ea typeface="Source Sans Pro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29525" y="1919288"/>
            <a:ext cx="3657600" cy="640080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72E633-D3D4-4B6D-909F-937FED844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29525" y="2686050"/>
            <a:ext cx="3657600" cy="2743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Not enough time to implement blockmodeling, manually created instead</a:t>
            </a:r>
            <a:endParaRPr lang="en-ZA" noProof="1">
              <a:ea typeface="Source Sans Pro"/>
            </a:endParaRPr>
          </a:p>
          <a:p>
            <a:endParaRPr lang="en-ZA" noProof="1"/>
          </a:p>
          <a:p>
            <a:r>
              <a:rPr lang="en-ZA" noProof="1">
                <a:ea typeface="Source Sans Pro"/>
              </a:rPr>
              <a:t>Subjective opinion on ally vs enemy vs neutral based on treaties and actions</a:t>
            </a:r>
          </a:p>
          <a:p>
            <a:endParaRPr lang="en-ZA" noProof="1"/>
          </a:p>
          <a:p>
            <a:r>
              <a:rPr lang="en-ZA" noProof="1"/>
              <a:t>Timeline only covers 10 years</a:t>
            </a:r>
            <a:endParaRPr lang="en-ZA" noProof="1">
              <a:ea typeface="Source Sans Pro"/>
            </a:endParaRPr>
          </a:p>
          <a:p>
            <a:endParaRPr lang="en-ZA" noProof="1">
              <a:ea typeface="Source Sans Pro"/>
            </a:endParaRPr>
          </a:p>
          <a:p>
            <a:r>
              <a:rPr lang="en-ZA" noProof="1">
                <a:ea typeface="Source Sans Pro"/>
              </a:rPr>
              <a:t>Starting date dependent on trends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B5D1873B-E191-492D-8A88-5BC54325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US" dirty="0">
              <a:ea typeface="Source Sans Pro"/>
            </a:endParaRP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(WW1)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DB081-B60F-4DC1-A168-C1FA616A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US" dirty="0">
              <a:ea typeface="Source Sans Pro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6</a:t>
            </a:fld>
            <a:endParaRPr lang="en-US" dirty="0"/>
          </a:p>
        </p:txBody>
      </p:sp>
      <p:pic>
        <p:nvPicPr>
          <p:cNvPr id="2" name="Picture 1" descr="A network of lines and dots&#10;&#10;AI-generated content may be incorrect.">
            <a:extLst>
              <a:ext uri="{FF2B5EF4-FFF2-40B4-BE49-F238E27FC236}">
                <a16:creationId xmlns:a16="http://schemas.microsoft.com/office/drawing/2014/main" id="{DEB7B5E3-8215-B52F-14D4-7D1F7A61D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199" y="1339645"/>
            <a:ext cx="6009022" cy="41910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DD5286-80CB-0F6D-764E-51B94E5A1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365" y="1720645"/>
            <a:ext cx="5529269" cy="3699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D0E6F6-7DD0-8C8C-4872-C09A0F0D5A27}"/>
              </a:ext>
            </a:extLst>
          </p:cNvPr>
          <p:cNvSpPr txBox="1"/>
          <p:nvPr/>
        </p:nvSpPr>
        <p:spPr>
          <a:xfrm>
            <a:off x="2617284" y="5529953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Source Sans Pro"/>
              </a:rPr>
              <a:t>1890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B6335-321E-0098-D7CD-E77F899BC608}"/>
              </a:ext>
            </a:extLst>
          </p:cNvPr>
          <p:cNvSpPr txBox="1"/>
          <p:nvPr/>
        </p:nvSpPr>
        <p:spPr>
          <a:xfrm>
            <a:off x="6591637" y="5529953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Source Sans Pro"/>
              </a:rPr>
              <a:t>Prediction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032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FDF35-781B-4804-09AC-F932F5D0B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AB1D31A5-C41D-95B9-A157-AC8E09EBB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(WW2)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A721-6150-5D2B-2A4C-3F35F1DF9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US" dirty="0">
              <a:ea typeface="Source Sans Pro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768BA-4513-F153-34B4-50BC12131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  <p:pic>
        <p:nvPicPr>
          <p:cNvPr id="4" name="Picture 3" descr="A line of lines with orange dots&#10;&#10;AI-generated content may be incorrect.">
            <a:extLst>
              <a:ext uri="{FF2B5EF4-FFF2-40B4-BE49-F238E27FC236}">
                <a16:creationId xmlns:a16="http://schemas.microsoft.com/office/drawing/2014/main" id="{F7537409-B622-9D59-F9CB-C44CC28A9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30" y="1720644"/>
            <a:ext cx="5883225" cy="4154130"/>
          </a:xfrm>
          <a:prstGeom prst="rect">
            <a:avLst/>
          </a:prstGeom>
        </p:spPr>
      </p:pic>
      <p:pic>
        <p:nvPicPr>
          <p:cNvPr id="7" name="Picture 6" descr="A line of lines with orange dots&#10;&#10;AI-generated content may be incorrect.">
            <a:extLst>
              <a:ext uri="{FF2B5EF4-FFF2-40B4-BE49-F238E27FC236}">
                <a16:creationId xmlns:a16="http://schemas.microsoft.com/office/drawing/2014/main" id="{C1764076-9B11-A0E6-EEAC-9CCC4C116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588" y="1938909"/>
            <a:ext cx="5542087" cy="39329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0095C0-C8A6-E2D8-2D28-248CDAF2A955}"/>
              </a:ext>
            </a:extLst>
          </p:cNvPr>
          <p:cNvSpPr txBox="1"/>
          <p:nvPr/>
        </p:nvSpPr>
        <p:spPr>
          <a:xfrm>
            <a:off x="2617284" y="5529953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Source Sans Pro"/>
              </a:rPr>
              <a:t>1940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C7A5F6-F139-DE5C-A4BE-AE3C2DDA12D5}"/>
              </a:ext>
            </a:extLst>
          </p:cNvPr>
          <p:cNvSpPr txBox="1"/>
          <p:nvPr/>
        </p:nvSpPr>
        <p:spPr>
          <a:xfrm>
            <a:off x="6591637" y="5529953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Source Sans Pro"/>
              </a:rPr>
              <a:t>Prediction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661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A6B26-CAA2-43E5-F28E-579070C4D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0FA4F92-E90C-5473-D521-8C487A9AB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(current)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817A7-C3C7-544F-0DD5-C44170779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US" dirty="0">
              <a:ea typeface="Source Sans Pro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34168-786B-534F-7BEE-AEE5A44A6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8</a:t>
            </a:fld>
            <a:endParaRPr lang="en-US" dirty="0"/>
          </a:p>
        </p:txBody>
      </p:sp>
      <p:pic>
        <p:nvPicPr>
          <p:cNvPr id="2" name="Picture 1" descr="A network of lines and dots&#10;&#10;AI-generated content may be incorrect.">
            <a:extLst>
              <a:ext uri="{FF2B5EF4-FFF2-40B4-BE49-F238E27FC236}">
                <a16:creationId xmlns:a16="http://schemas.microsoft.com/office/drawing/2014/main" id="{11D3FC3B-3AB2-C1E5-9602-E698CA861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11" y="1991032"/>
            <a:ext cx="5267779" cy="38960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29D1ED-4CD2-DEA9-2BDD-B19C5B6D7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6457" y="1634612"/>
            <a:ext cx="5974215" cy="41787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DC3BE7F-2C9C-9BD6-BE79-0B03485D9BBE}"/>
              </a:ext>
            </a:extLst>
          </p:cNvPr>
          <p:cNvSpPr txBox="1"/>
          <p:nvPr/>
        </p:nvSpPr>
        <p:spPr>
          <a:xfrm>
            <a:off x="8879952" y="4241088"/>
            <a:ext cx="274319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9600" b="1" dirty="0">
                <a:solidFill>
                  <a:srgbClr val="090909"/>
                </a:solidFill>
                <a:ea typeface="Source Sans Pro"/>
              </a:rPr>
              <a:t>?</a:t>
            </a:r>
            <a:endParaRPr lang="en-US" sz="9600" b="1" dirty="0">
              <a:solidFill>
                <a:srgbClr val="09090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6F6C84-6522-2A47-1D68-DA0532C613DF}"/>
              </a:ext>
            </a:extLst>
          </p:cNvPr>
          <p:cNvSpPr txBox="1"/>
          <p:nvPr/>
        </p:nvSpPr>
        <p:spPr>
          <a:xfrm>
            <a:off x="2617284" y="5529953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Source Sans Pro"/>
              </a:rPr>
              <a:t>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225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472A1-8BDE-65F9-4227-C97EF8C17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C14D9E6-D972-9CBB-9ABA-42BD9AB35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(timeline)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28D11-271E-AE14-7695-D1D6B3D59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ea typeface="+mn-lt"/>
                <a:cs typeface="+mn-lt"/>
              </a:rPr>
              <a:t>Predicting Changes in Global Alliances</a:t>
            </a:r>
            <a:endParaRPr lang="en-US" dirty="0"/>
          </a:p>
          <a:p>
            <a:endParaRPr lang="en-US" dirty="0">
              <a:ea typeface="Source Sans Pro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6BC10-5557-5974-5407-81A6F0C0E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  <p:pic>
        <p:nvPicPr>
          <p:cNvPr id="4" name="Picture 3" descr="A graph with blue lines and numbers&#10;&#10;AI-generated content may be incorrect.">
            <a:extLst>
              <a:ext uri="{FF2B5EF4-FFF2-40B4-BE49-F238E27FC236}">
                <a16:creationId xmlns:a16="http://schemas.microsoft.com/office/drawing/2014/main" id="{B7CB52B7-40F5-A8B5-7E27-567DC2AC9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77" y="1716795"/>
            <a:ext cx="5452249" cy="4030338"/>
          </a:xfrm>
          <a:prstGeom prst="rect">
            <a:avLst/>
          </a:prstGeom>
        </p:spPr>
      </p:pic>
      <p:pic>
        <p:nvPicPr>
          <p:cNvPr id="7" name="Picture 6" descr="A graph with a line&#10;&#10;AI-generated content may be incorrect.">
            <a:extLst>
              <a:ext uri="{FF2B5EF4-FFF2-40B4-BE49-F238E27FC236}">
                <a16:creationId xmlns:a16="http://schemas.microsoft.com/office/drawing/2014/main" id="{FC90DCCF-8FAF-2AF7-C4DC-BB195F178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8813" y="1624988"/>
            <a:ext cx="5626108" cy="42139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0F2961-53FF-14E9-5265-2B1AFE490AFD}"/>
              </a:ext>
            </a:extLst>
          </p:cNvPr>
          <p:cNvSpPr txBox="1"/>
          <p:nvPr/>
        </p:nvSpPr>
        <p:spPr>
          <a:xfrm>
            <a:off x="2662108" y="574660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Source Sans Pro"/>
              </a:rPr>
              <a:t>Antal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252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 pitch deck_Win32_JB_v2" id="{0A08F99B-73B1-4377-A04A-CCDBBDCD25D8}" vid="{5CED1285-8ECB-4128-A72E-4C5B72C5D49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8C9C157-B2BF-48C0-AA17-2CECF9CDD00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2C3E0D1-381F-4FED-835E-9337ECD9B23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4128202-8B3F-47B2-95DE-323A94AC48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821</Words>
  <Application>Microsoft Office PowerPoint</Application>
  <PresentationFormat>Widescreen</PresentationFormat>
  <Paragraphs>267</Paragraphs>
  <Slides>12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Predicting Changes in Global Alliances</vt:lpstr>
      <vt:lpstr>OBJECTIVES &amp; SIGNIFICANCE</vt:lpstr>
      <vt:lpstr>BACKGROUND</vt:lpstr>
      <vt:lpstr>APPROACH</vt:lpstr>
      <vt:lpstr>DATA</vt:lpstr>
      <vt:lpstr>RESULTS (WW1)</vt:lpstr>
      <vt:lpstr>RESULTS (WW2)</vt:lpstr>
      <vt:lpstr>RESULTS (current)</vt:lpstr>
      <vt:lpstr>RESULTS (timeline)</vt:lpstr>
      <vt:lpstr>EVALUATION PLAN</vt:lpstr>
      <vt:lpstr>MOVING FORWARD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422</cp:revision>
  <dcterms:created xsi:type="dcterms:W3CDTF">2025-04-16T15:20:10Z</dcterms:created>
  <dcterms:modified xsi:type="dcterms:W3CDTF">2025-04-17T03:47:21Z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